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comments/comment2.xml" ContentType="application/vnd.openxmlformats-officedocument.presentationml.comments+xml"/>
  <Default Extension="jpeg" ContentType="image/jpeg"/>
  <Default Extension="xml" ContentType="application/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comments/comment3.xml" ContentType="application/vnd.openxmlformats-officedocument.presentationml.comments+xml"/>
  <Default Extension="bin" ContentType="application/vnd.openxmlformats-officedocument.presentationml.printerSettings"/>
  <Override PartName="/ppt/comments/comment1.xml" ContentType="application/vnd.openxmlformats-officedocument.presentationml.comments+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comments/comment4.xml" ContentType="application/vnd.openxmlformats-officedocument.presentationml.comment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0"/>
  </p:notesMasterIdLst>
  <p:sldIdLst>
    <p:sldId id="257" r:id="rId2"/>
    <p:sldId id="260" r:id="rId3"/>
    <p:sldId id="258" r:id="rId4"/>
    <p:sldId id="259" r:id="rId5"/>
    <p:sldId id="261" r:id="rId6"/>
    <p:sldId id="262" r:id="rId7"/>
    <p:sldId id="264"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Lauren Hovel" initials="" lastIdx="5"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1" d="100"/>
          <a:sy n="91" d="100"/>
        </p:scale>
        <p:origin x="-84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commentAuthors" Target="commentAuthor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2-08-03T11:09:17.967" idx="2">
    <p:pos x="10" y="10"/>
    <p:text>really clear, purposeful objectives </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2-08-03T11:10:27.186" idx="3">
    <p:pos x="10" y="10"/>
    <p:text>I liked that phrasing of the language of opportunity -- letting them know that in our society you may be judged (fairly or unfairly) by your language.  But check my thinking here -- is that the right thing to message? </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2-08-03T11:11:47.527" idx="4">
    <p:pos x="10" y="10"/>
    <p:text>I would love if across the board we can use time &amp; place </p:text>
  </p:cm>
</p:cmLst>
</file>

<file path=ppt/comments/comment4.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2-08-03T11:12:31.951" idx="5">
    <p:pos x="2764" y="3390"/>
    <p:text>I would reiterate this point in other words just to make it clear -- what being able to switch to standard english provides you in terms of opp</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C5372-0785-B04D-BB33-D6C26B9D7BEF}" type="datetimeFigureOut">
              <a:rPr lang="en-US" smtClean="0"/>
              <a:pPr/>
              <a:t>8/8/12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5B50BD-D27D-FF4A-A6E0-DE43B9C324A2}"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963059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 and teacher work together to brainstorm examples and situations</a:t>
            </a:r>
            <a:endParaRPr lang="en-US" dirty="0"/>
          </a:p>
        </p:txBody>
      </p:sp>
      <p:sp>
        <p:nvSpPr>
          <p:cNvPr id="4" name="Slide Number Placeholder 3"/>
          <p:cNvSpPr>
            <a:spLocks noGrp="1"/>
          </p:cNvSpPr>
          <p:nvPr>
            <p:ph type="sldNum" sz="quarter" idx="10"/>
          </p:nvPr>
        </p:nvSpPr>
        <p:spPr/>
        <p:txBody>
          <a:bodyPr/>
          <a:lstStyle/>
          <a:p>
            <a:fld id="{6A5B50BD-D27D-FF4A-A6E0-DE43B9C324A2}"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It’s not fair, but it’s an</a:t>
            </a:r>
            <a:r>
              <a:rPr lang="en-US" baseline="0" dirty="0" smtClean="0"/>
              <a:t> unfortunate truth that in our world, people are judged by how they talk. There are many people who won’t think you are as intelligent as you really are unless you’re expressing your ideas in formal language.  </a:t>
            </a:r>
          </a:p>
          <a:p>
            <a:r>
              <a:rPr lang="en-US" baseline="0" dirty="0" smtClean="0"/>
              <a:t>Speaking in formal language makes it easier to write in formal language. It’s a habit that will help you be perceived well. You are all brilliant scholars. More people will recognize that when they see you can speak in the code of Standard English.</a:t>
            </a:r>
            <a:endParaRPr lang="en-US" dirty="0"/>
          </a:p>
        </p:txBody>
      </p:sp>
      <p:sp>
        <p:nvSpPr>
          <p:cNvPr id="4" name="Slide Number Placeholder 3"/>
          <p:cNvSpPr>
            <a:spLocks noGrp="1"/>
          </p:cNvSpPr>
          <p:nvPr>
            <p:ph type="sldNum" sz="quarter" idx="10"/>
          </p:nvPr>
        </p:nvSpPr>
        <p:spPr/>
        <p:txBody>
          <a:bodyPr/>
          <a:lstStyle/>
          <a:p>
            <a:fld id="{6A5B50BD-D27D-FF4A-A6E0-DE43B9C324A2}"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many opportunities!</a:t>
            </a:r>
            <a:r>
              <a:rPr lang="en-US" baseline="0" dirty="0" smtClean="0"/>
              <a:t> My anecdote from Spain and France: I can speak those languages, so while visiting by myself, I was able to chat with people in restaurants and at parks, to understand jokes and have coffee with people from those countries.  When I visited with my mom and sister who only speak English, they sometimes felt lonely or frustrated because there weren’t as many people they could talk to.  </a:t>
            </a:r>
          </a:p>
          <a:p>
            <a:r>
              <a:rPr lang="en-US" baseline="0" dirty="0" smtClean="0"/>
              <a:t>This is the same thing for codes in English.  </a:t>
            </a:r>
          </a:p>
          <a:p>
            <a:r>
              <a:rPr lang="en-US" baseline="0" dirty="0" smtClean="0"/>
              <a:t>It is such a powerful thing to be able to go into a neighborhood and speak with the people there, and really understand them, and also be able to go later into City Hall, and express the needs or wants of that neighborhood in a way that earns you immediate respect.  In a way that people in power will listen to.  </a:t>
            </a:r>
            <a:endParaRPr lang="en-US" dirty="0"/>
          </a:p>
        </p:txBody>
      </p:sp>
      <p:sp>
        <p:nvSpPr>
          <p:cNvPr id="4" name="Slide Number Placeholder 3"/>
          <p:cNvSpPr>
            <a:spLocks noGrp="1"/>
          </p:cNvSpPr>
          <p:nvPr>
            <p:ph type="sldNum" sz="quarter" idx="10"/>
          </p:nvPr>
        </p:nvSpPr>
        <p:spPr/>
        <p:txBody>
          <a:bodyPr/>
          <a:lstStyle/>
          <a:p>
            <a:fld id="{6A5B50BD-D27D-FF4A-A6E0-DE43B9C324A2}"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051EA5-D4CC-564A-B374-82B9FDDD8CC9}" type="datetimeFigureOut">
              <a:rPr lang="en-US" smtClean="0"/>
              <a:pPr/>
              <a:t>8/8/12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51EA5-D4CC-564A-B374-82B9FDDD8CC9}" type="datetimeFigureOut">
              <a:rPr lang="en-US" smtClean="0"/>
              <a:pPr/>
              <a:t>8/8/12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51EA5-D4CC-564A-B374-82B9FDDD8CC9}" type="datetimeFigureOut">
              <a:rPr lang="en-US" smtClean="0"/>
              <a:pPr/>
              <a:t>8/8/12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51EA5-D4CC-564A-B374-82B9FDDD8CC9}" type="datetimeFigureOut">
              <a:rPr lang="en-US" smtClean="0"/>
              <a:pPr/>
              <a:t>8/8/12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51EA5-D4CC-564A-B374-82B9FDDD8CC9}" type="datetimeFigureOut">
              <a:rPr lang="en-US" smtClean="0"/>
              <a:pPr/>
              <a:t>8/8/12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051EA5-D4CC-564A-B374-82B9FDDD8CC9}" type="datetimeFigureOut">
              <a:rPr lang="en-US" smtClean="0"/>
              <a:pPr/>
              <a:t>8/8/12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051EA5-D4CC-564A-B374-82B9FDDD8CC9}" type="datetimeFigureOut">
              <a:rPr lang="en-US" smtClean="0"/>
              <a:pPr/>
              <a:t>8/8/12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051EA5-D4CC-564A-B374-82B9FDDD8CC9}" type="datetimeFigureOut">
              <a:rPr lang="en-US" smtClean="0"/>
              <a:pPr/>
              <a:t>8/8/12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51EA5-D4CC-564A-B374-82B9FDDD8CC9}" type="datetimeFigureOut">
              <a:rPr lang="en-US" smtClean="0"/>
              <a:pPr/>
              <a:t>8/8/12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51EA5-D4CC-564A-B374-82B9FDDD8CC9}" type="datetimeFigureOut">
              <a:rPr lang="en-US" smtClean="0"/>
              <a:pPr/>
              <a:t>8/8/12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51EA5-D4CC-564A-B374-82B9FDDD8CC9}" type="datetimeFigureOut">
              <a:rPr lang="en-US" smtClean="0"/>
              <a:pPr/>
              <a:t>8/8/12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0EB431-5A4B-BF41-946A-ADDB6E10BB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51EA5-D4CC-564A-B374-82B9FDDD8CC9}" type="datetimeFigureOut">
              <a:rPr lang="en-US" smtClean="0"/>
              <a:pPr/>
              <a:t>8/8/12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EB431-5A4B-BF41-946A-ADDB6E10BB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omments" Target="../comments/commen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 now:</a:t>
            </a:r>
            <a:endParaRPr lang="en-US" b="1" dirty="0"/>
          </a:p>
        </p:txBody>
      </p:sp>
      <p:sp>
        <p:nvSpPr>
          <p:cNvPr id="4" name="Content Placeholder 3"/>
          <p:cNvSpPr>
            <a:spLocks noGrp="1"/>
          </p:cNvSpPr>
          <p:nvPr>
            <p:ph sz="half" idx="1"/>
          </p:nvPr>
        </p:nvSpPr>
        <p:spPr>
          <a:xfrm>
            <a:off x="457199" y="1417638"/>
            <a:ext cx="7907867" cy="1291695"/>
          </a:xfrm>
        </p:spPr>
        <p:txBody>
          <a:bodyPr/>
          <a:lstStyle/>
          <a:p>
            <a:pPr>
              <a:buNone/>
            </a:pPr>
            <a:r>
              <a:rPr lang="en-US" dirty="0" smtClean="0"/>
              <a:t>Rewrite the following statement in language you would use at a fancy restaurant:</a:t>
            </a:r>
            <a:endParaRPr lang="en-US" dirty="0"/>
          </a:p>
        </p:txBody>
      </p:sp>
      <p:pic>
        <p:nvPicPr>
          <p:cNvPr id="7" name="Content Placeholder 6"/>
          <p:cNvPicPr>
            <a:picLocks noGrp="1" noChangeAspect="1"/>
          </p:cNvPicPr>
          <p:nvPr>
            <p:ph sz="half" idx="2"/>
          </p:nvPr>
        </p:nvPicPr>
        <p:blipFill>
          <a:blip r:embed="rId2"/>
          <a:srcRect l="-44599" r="-44599"/>
          <a:stretch>
            <a:fillRect/>
          </a:stretch>
        </p:blipFill>
        <p:spPr>
          <a:xfrm>
            <a:off x="3217334" y="3370263"/>
            <a:ext cx="3589338" cy="3487737"/>
          </a:xfrm>
        </p:spPr>
      </p:pic>
      <p:sp>
        <p:nvSpPr>
          <p:cNvPr id="6" name="TextBox 5"/>
          <p:cNvSpPr txBox="1"/>
          <p:nvPr/>
        </p:nvSpPr>
        <p:spPr>
          <a:xfrm>
            <a:off x="694267" y="2709333"/>
            <a:ext cx="3674533" cy="2677656"/>
          </a:xfrm>
          <a:prstGeom prst="rect">
            <a:avLst/>
          </a:prstGeom>
          <a:noFill/>
        </p:spPr>
        <p:txBody>
          <a:bodyPr wrap="square" rtlCol="0">
            <a:spAutoFit/>
          </a:bodyPr>
          <a:lstStyle/>
          <a:p>
            <a:r>
              <a:rPr lang="en-US" sz="2400" b="1" dirty="0" smtClean="0"/>
              <a:t>Example:</a:t>
            </a:r>
          </a:p>
          <a:p>
            <a:endParaRPr lang="en-US" sz="2400" dirty="0" smtClean="0"/>
          </a:p>
          <a:p>
            <a:r>
              <a:rPr lang="en-US" sz="2400" i="1" dirty="0" smtClean="0"/>
              <a:t>“Man, this shrimp nasty!”  </a:t>
            </a:r>
          </a:p>
          <a:p>
            <a:endParaRPr lang="en-US" sz="2400" dirty="0" smtClean="0"/>
          </a:p>
          <a:p>
            <a:r>
              <a:rPr lang="en-US" sz="2400" dirty="0" smtClean="0"/>
              <a:t>might become:</a:t>
            </a:r>
          </a:p>
          <a:p>
            <a:endParaRPr lang="en-US" sz="2400" dirty="0" smtClean="0"/>
          </a:p>
          <a:p>
            <a:r>
              <a:rPr lang="en-US" sz="2400" i="1" dirty="0" smtClean="0"/>
              <a:t>“I don’t prefer the shrimp.</a:t>
            </a:r>
            <a:r>
              <a:rPr lang="en-US" sz="2400" dirty="0" smtClean="0"/>
              <a:t>” </a:t>
            </a:r>
            <a:endParaRPr lang="en-US" sz="2400" dirty="0"/>
          </a:p>
        </p:txBody>
      </p:sp>
      <p:sp>
        <p:nvSpPr>
          <p:cNvPr id="8" name="TextBox 7"/>
          <p:cNvSpPr txBox="1"/>
          <p:nvPr/>
        </p:nvSpPr>
        <p:spPr>
          <a:xfrm>
            <a:off x="5300133" y="3132667"/>
            <a:ext cx="3589867" cy="1569660"/>
          </a:xfrm>
          <a:prstGeom prst="rect">
            <a:avLst/>
          </a:prstGeom>
          <a:noFill/>
        </p:spPr>
        <p:txBody>
          <a:bodyPr wrap="square" rtlCol="0">
            <a:spAutoFit/>
          </a:bodyPr>
          <a:lstStyle/>
          <a:p>
            <a:r>
              <a:rPr lang="en-US" sz="2400" dirty="0" smtClean="0"/>
              <a:t>“I can have some chicken?”</a:t>
            </a:r>
          </a:p>
          <a:p>
            <a:endParaRPr lang="en-US" dirty="0" smtClean="0"/>
          </a:p>
          <a:p>
            <a:endParaRPr lang="en-US" dirty="0" smtClean="0"/>
          </a:p>
          <a:p>
            <a:endParaRPr lang="en-US" dirty="0"/>
          </a:p>
          <a:p>
            <a:endParaRPr lang="en-US" dirty="0"/>
          </a:p>
        </p:txBody>
      </p:sp>
      <p:cxnSp>
        <p:nvCxnSpPr>
          <p:cNvPr id="10" name="Straight Arrow Connector 9"/>
          <p:cNvCxnSpPr/>
          <p:nvPr/>
        </p:nvCxnSpPr>
        <p:spPr>
          <a:xfrm>
            <a:off x="5554133" y="2218267"/>
            <a:ext cx="982134" cy="914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SWBAT explain the usefulness of code-switching</a:t>
            </a:r>
          </a:p>
          <a:p>
            <a:endParaRPr lang="en-US" dirty="0" smtClean="0"/>
          </a:p>
          <a:p>
            <a:r>
              <a:rPr lang="en-US" dirty="0" smtClean="0"/>
              <a:t>SWBAT explain the purpose of speaking in formal (or “standard”) English at school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Picnic vs. Fancy Restaurant</a:t>
            </a:r>
            <a:endParaRPr lang="en-US" dirty="0"/>
          </a:p>
        </p:txBody>
      </p:sp>
      <p:sp>
        <p:nvSpPr>
          <p:cNvPr id="5" name="Content Placeholder 4"/>
          <p:cNvSpPr>
            <a:spLocks noGrp="1"/>
          </p:cNvSpPr>
          <p:nvPr>
            <p:ph sz="half" idx="1"/>
          </p:nvPr>
        </p:nvSpPr>
        <p:spPr/>
        <p:txBody>
          <a:bodyPr/>
          <a:lstStyle/>
          <a:p>
            <a:pPr>
              <a:buNone/>
            </a:pPr>
            <a:endParaRPr lang="en-US" dirty="0"/>
          </a:p>
        </p:txBody>
      </p:sp>
      <p:sp>
        <p:nvSpPr>
          <p:cNvPr id="6" name="Content Placeholder 5"/>
          <p:cNvSpPr>
            <a:spLocks noGrp="1"/>
          </p:cNvSpPr>
          <p:nvPr>
            <p:ph sz="half" idx="2"/>
          </p:nvPr>
        </p:nvSpPr>
        <p:spPr/>
        <p:txBody>
          <a:bodyPr/>
          <a:lstStyle/>
          <a:p>
            <a:pPr>
              <a:buNone/>
            </a:pPr>
            <a:endParaRPr lang="en-US" dirty="0"/>
          </a:p>
        </p:txBody>
      </p:sp>
      <p:sp>
        <p:nvSpPr>
          <p:cNvPr id="7" name="TextBox 6"/>
          <p:cNvSpPr txBox="1"/>
          <p:nvPr/>
        </p:nvSpPr>
        <p:spPr>
          <a:xfrm>
            <a:off x="1320800" y="6126163"/>
            <a:ext cx="7061200" cy="646331"/>
          </a:xfrm>
          <a:prstGeom prst="rect">
            <a:avLst/>
          </a:prstGeom>
          <a:noFill/>
        </p:spPr>
        <p:txBody>
          <a:bodyPr wrap="square" rtlCol="0">
            <a:spAutoFit/>
          </a:bodyPr>
          <a:lstStyle/>
          <a:p>
            <a:r>
              <a:rPr lang="en-US" dirty="0" smtClean="0"/>
              <a:t>*Turn and talk: Why did we have your brainstorm these lists?  How does it connect to formal and informal language?</a:t>
            </a:r>
            <a:endParaRPr lang="en-US" dirty="0"/>
          </a:p>
        </p:txBody>
      </p:sp>
      <p:cxnSp>
        <p:nvCxnSpPr>
          <p:cNvPr id="9" name="Straight Connector 8"/>
          <p:cNvCxnSpPr>
            <a:stCxn id="4" idx="2"/>
          </p:cNvCxnSpPr>
          <p:nvPr/>
        </p:nvCxnSpPr>
        <p:spPr>
          <a:xfrm rot="5400000">
            <a:off x="2217737" y="3771901"/>
            <a:ext cx="4708527"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Informal vs. Formal Language</a:t>
            </a:r>
            <a:endParaRPr lang="en-US" dirty="0"/>
          </a:p>
        </p:txBody>
      </p:sp>
      <p:sp>
        <p:nvSpPr>
          <p:cNvPr id="5" name="Content Placeholder 4"/>
          <p:cNvSpPr>
            <a:spLocks noGrp="1"/>
          </p:cNvSpPr>
          <p:nvPr>
            <p:ph sz="half" idx="1"/>
          </p:nvPr>
        </p:nvSpPr>
        <p:spPr/>
        <p:txBody>
          <a:bodyPr/>
          <a:lstStyle/>
          <a:p>
            <a:endParaRPr lang="en-US" dirty="0"/>
          </a:p>
        </p:txBody>
      </p:sp>
      <p:sp>
        <p:nvSpPr>
          <p:cNvPr id="6" name="Content Placeholder 5"/>
          <p:cNvSpPr>
            <a:spLocks noGrp="1"/>
          </p:cNvSpPr>
          <p:nvPr>
            <p:ph sz="half" idx="2"/>
          </p:nvPr>
        </p:nvSpPr>
        <p:spPr/>
        <p:txBody>
          <a:bodyPr/>
          <a:lstStyle/>
          <a:p>
            <a:endParaRPr lang="en-US"/>
          </a:p>
        </p:txBody>
      </p:sp>
      <p:cxnSp>
        <p:nvCxnSpPr>
          <p:cNvPr id="8" name="Straight Connector 7"/>
          <p:cNvCxnSpPr>
            <a:stCxn id="4" idx="2"/>
          </p:cNvCxnSpPr>
          <p:nvPr/>
        </p:nvCxnSpPr>
        <p:spPr>
          <a:xfrm rot="5400000">
            <a:off x="2012686" y="3976952"/>
            <a:ext cx="5118629" cy="1588"/>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Why do it matter? </a:t>
            </a:r>
            <a:r>
              <a:rPr lang="en-US" dirty="0" smtClean="0"/>
              <a:t>Why does it matter?</a:t>
            </a:r>
            <a:endParaRPr lang="en-US" dirty="0"/>
          </a:p>
        </p:txBody>
      </p:sp>
      <p:sp>
        <p:nvSpPr>
          <p:cNvPr id="3" name="Content Placeholder 2"/>
          <p:cNvSpPr>
            <a:spLocks noGrp="1"/>
          </p:cNvSpPr>
          <p:nvPr>
            <p:ph idx="1"/>
          </p:nvPr>
        </p:nvSpPr>
        <p:spPr/>
        <p:txBody>
          <a:bodyPr/>
          <a:lstStyle/>
          <a:p>
            <a:r>
              <a:rPr lang="en-US" dirty="0" smtClean="0"/>
              <a:t>“Language of Opportunity”</a:t>
            </a:r>
          </a:p>
          <a:p>
            <a:r>
              <a:rPr lang="en-US" dirty="0" smtClean="0"/>
              <a:t>Job interviews</a:t>
            </a:r>
          </a:p>
          <a:p>
            <a:r>
              <a:rPr lang="en-US" dirty="0" smtClean="0"/>
              <a:t>College</a:t>
            </a:r>
          </a:p>
          <a:p>
            <a:r>
              <a:rPr lang="en-US" dirty="0" smtClean="0"/>
              <a:t>Daily work at your job</a:t>
            </a:r>
          </a:p>
          <a:p>
            <a:r>
              <a:rPr lang="en-US" dirty="0" smtClean="0"/>
              <a:t>Formal writing </a:t>
            </a:r>
          </a:p>
          <a:p>
            <a:endParaRPr lang="en-US" dirty="0" smtClean="0"/>
          </a:p>
          <a:p>
            <a:r>
              <a:rPr lang="en-US" dirty="0" smtClean="0"/>
              <a:t>PRACTICE is key to fluency.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it might look/sound like </a:t>
            </a:r>
            <a:br>
              <a:rPr lang="en-US" dirty="0" smtClean="0"/>
            </a:br>
            <a:r>
              <a:rPr lang="en-US" dirty="0" smtClean="0"/>
              <a:t>at </a:t>
            </a:r>
            <a:r>
              <a:rPr lang="en-US" dirty="0" err="1" smtClean="0"/>
              <a:t>Dibert</a:t>
            </a:r>
            <a:r>
              <a:rPr lang="en-US" dirty="0" smtClean="0"/>
              <a:t>:</a:t>
            </a:r>
            <a:endParaRPr lang="en-US" dirty="0"/>
          </a:p>
        </p:txBody>
      </p:sp>
      <p:sp>
        <p:nvSpPr>
          <p:cNvPr id="3" name="Content Placeholder 2"/>
          <p:cNvSpPr>
            <a:spLocks noGrp="1"/>
          </p:cNvSpPr>
          <p:nvPr>
            <p:ph idx="1"/>
          </p:nvPr>
        </p:nvSpPr>
        <p:spPr>
          <a:xfrm>
            <a:off x="457200" y="1600200"/>
            <a:ext cx="8229600" cy="4326467"/>
          </a:xfrm>
        </p:spPr>
        <p:txBody>
          <a:bodyPr>
            <a:normAutofit fontScale="92500"/>
          </a:bodyPr>
          <a:lstStyle/>
          <a:p>
            <a:r>
              <a:rPr lang="en-US" dirty="0" smtClean="0"/>
              <a:t>A teacher says something like “Time and place” or “Let me hear that in a college-ready sentence.”</a:t>
            </a:r>
          </a:p>
          <a:p>
            <a:r>
              <a:rPr lang="en-US" dirty="0" smtClean="0"/>
              <a:t>A </a:t>
            </a:r>
            <a:r>
              <a:rPr lang="en-US" dirty="0" smtClean="0"/>
              <a:t>teacher asks you to say an answer again</a:t>
            </a:r>
            <a:endParaRPr lang="en-US" dirty="0" smtClean="0"/>
          </a:p>
          <a:p>
            <a:r>
              <a:rPr lang="en-US" dirty="0" smtClean="0"/>
              <a:t>A </a:t>
            </a:r>
            <a:r>
              <a:rPr lang="en-US" dirty="0" smtClean="0"/>
              <a:t>teacher repeats your answer back to you in a questioning voice, </a:t>
            </a:r>
            <a:r>
              <a:rPr lang="en-US" i="1" dirty="0" smtClean="0"/>
              <a:t>“They don’t listen to </a:t>
            </a:r>
            <a:r>
              <a:rPr lang="en-US" b="1" i="1" dirty="0" smtClean="0"/>
              <a:t>they </a:t>
            </a:r>
            <a:r>
              <a:rPr lang="en-US" i="1" dirty="0" smtClean="0"/>
              <a:t>mama?” </a:t>
            </a:r>
            <a:r>
              <a:rPr lang="en-US" sz="2162" i="1" dirty="0" smtClean="0"/>
              <a:t>(They want you to say it in standard English.</a:t>
            </a:r>
            <a:r>
              <a:rPr lang="en-US" sz="2162" i="1" dirty="0" smtClean="0"/>
              <a:t>)</a:t>
            </a:r>
            <a:endParaRPr lang="en-US" sz="2162" i="1" dirty="0" smtClean="0"/>
          </a:p>
          <a:p>
            <a:r>
              <a:rPr lang="en-US" smtClean="0"/>
              <a:t>A </a:t>
            </a:r>
            <a:r>
              <a:rPr lang="en-US" dirty="0" smtClean="0"/>
              <a:t>teacher circles an answer on your work and asks you to rewrite it in formal/standard English</a:t>
            </a:r>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goal of insisting scholars speak and write in formal English?</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It is NOT to embarrass you.</a:t>
            </a:r>
          </a:p>
          <a:p>
            <a:endParaRPr lang="en-US" dirty="0" smtClean="0"/>
          </a:p>
          <a:p>
            <a:r>
              <a:rPr lang="en-US" dirty="0" smtClean="0"/>
              <a:t>It is NOT because the way we may speak with our families and friends is wrong.</a:t>
            </a:r>
          </a:p>
          <a:p>
            <a:endParaRPr lang="en-US" dirty="0" smtClean="0"/>
          </a:p>
          <a:p>
            <a:r>
              <a:rPr lang="en-US" dirty="0" smtClean="0"/>
              <a:t>It IS ONLY because the more “codes” you know, the more open the world is to you, the more successful you can be.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Ticket:</a:t>
            </a:r>
            <a:endParaRPr lang="en-US" dirty="0"/>
          </a:p>
        </p:txBody>
      </p:sp>
      <p:sp>
        <p:nvSpPr>
          <p:cNvPr id="3" name="Content Placeholder 2"/>
          <p:cNvSpPr>
            <a:spLocks noGrp="1"/>
          </p:cNvSpPr>
          <p:nvPr>
            <p:ph idx="1"/>
          </p:nvPr>
        </p:nvSpPr>
        <p:spPr>
          <a:xfrm>
            <a:off x="457200" y="1600200"/>
            <a:ext cx="8229600" cy="4525963"/>
          </a:xfrm>
        </p:spPr>
        <p:txBody>
          <a:bodyPr/>
          <a:lstStyle/>
          <a:p>
            <a:pPr marL="514350" indent="-514350">
              <a:buNone/>
            </a:pPr>
            <a:r>
              <a:rPr lang="en-US" i="1" dirty="0" smtClean="0"/>
              <a:t>Answer the following questions in complete sentences:</a:t>
            </a:r>
          </a:p>
          <a:p>
            <a:pPr marL="514350" indent="-514350">
              <a:buAutoNum type="arabicPeriod"/>
            </a:pPr>
            <a:endParaRPr lang="en-US" dirty="0"/>
          </a:p>
          <a:p>
            <a:pPr marL="514350" indent="-514350">
              <a:buAutoNum type="arabicPeriod"/>
            </a:pPr>
            <a:r>
              <a:rPr lang="en-US" dirty="0" smtClean="0"/>
              <a:t>What are two ways a teacher might remind you to use formal language?</a:t>
            </a:r>
          </a:p>
          <a:p>
            <a:pPr marL="514350" indent="-514350">
              <a:buAutoNum type="arabicPeriod"/>
            </a:pPr>
            <a:r>
              <a:rPr lang="en-US" dirty="0" smtClean="0"/>
              <a:t>Why do we do our best to speak in Standard English at school and work?</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TotalTime>
  <Words>603</Words>
  <Application>Microsoft Macintosh PowerPoint</Application>
  <PresentationFormat>On-screen Show (4:3)</PresentationFormat>
  <Paragraphs>53</Paragraphs>
  <Slides>8</Slides>
  <Notes>3</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Do now:</vt:lpstr>
      <vt:lpstr>Objectives:</vt:lpstr>
      <vt:lpstr>Picnic vs. Fancy Restaurant</vt:lpstr>
      <vt:lpstr>Informal vs. Formal Language</vt:lpstr>
      <vt:lpstr>Why do it matter? Why does it matter?</vt:lpstr>
      <vt:lpstr>What it might look/sound like  at Dibert:</vt:lpstr>
      <vt:lpstr>What is the goal of insisting scholars speak and write in formal English?</vt:lpstr>
      <vt:lpstr>Exit Ticket:</vt:lpstr>
    </vt:vector>
  </TitlesOfParts>
  <Company>Firstline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now:</dc:title>
  <dc:creator>Carrie Craven</dc:creator>
  <cp:lastModifiedBy>Carrie Craven</cp:lastModifiedBy>
  <cp:revision>4</cp:revision>
  <dcterms:created xsi:type="dcterms:W3CDTF">2012-08-08T21:40:34Z</dcterms:created>
  <dcterms:modified xsi:type="dcterms:W3CDTF">2012-08-08T21:41:39Z</dcterms:modified>
</cp:coreProperties>
</file>